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1"/>
  </p:sldMasterIdLst>
  <p:notesMasterIdLst>
    <p:notesMasterId r:id="rId15"/>
  </p:notesMasterIdLst>
  <p:sldIdLst>
    <p:sldId id="256" r:id="rId2"/>
    <p:sldId id="257" r:id="rId3"/>
    <p:sldId id="259" r:id="rId4"/>
    <p:sldId id="263" r:id="rId5"/>
    <p:sldId id="262" r:id="rId6"/>
    <p:sldId id="265" r:id="rId7"/>
    <p:sldId id="264" r:id="rId8"/>
    <p:sldId id="267" r:id="rId9"/>
    <p:sldId id="268" r:id="rId10"/>
    <p:sldId id="260" r:id="rId11"/>
    <p:sldId id="261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D847C3-5979-40D9-9828-95F77B0886CC}">
          <p14:sldIdLst>
            <p14:sldId id="256"/>
            <p14:sldId id="257"/>
            <p14:sldId id="259"/>
            <p14:sldId id="263"/>
            <p14:sldId id="262"/>
            <p14:sldId id="265"/>
            <p14:sldId id="264"/>
            <p14:sldId id="267"/>
            <p14:sldId id="268"/>
            <p14:sldId id="260"/>
            <p14:sldId id="261"/>
            <p14:sldId id="266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6379-2349-4B03-BA90-D75A42657136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969E7-FB87-4D6E-93A2-1216A4BAD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55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THe</a:t>
            </a:r>
            <a:r>
              <a:rPr lang="en-US" dirty="0"/>
              <a:t> signal generator allows complete user control using the push buttons and the oscilloscope can be </a:t>
            </a:r>
            <a:r>
              <a:rPr lang="en-US" dirty="0" err="1"/>
              <a:t>realised</a:t>
            </a:r>
            <a:endParaRPr lang="en-US" dirty="0"/>
          </a:p>
          <a:p>
            <a:r>
              <a:rPr lang="en-US" dirty="0"/>
              <a:t>using a serial interface.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69E7-FB87-4D6E-93A2-1216A4BAD59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396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Buttons PB1-PB6 are polled continuously so that the relevant action can be taken accordingly.</a:t>
            </a:r>
          </a:p>
          <a:p>
            <a:r>
              <a:rPr lang="en-US" dirty="0"/>
              <a:t>Explain PB1-6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69E7-FB87-4D6E-93A2-1216A4BAD59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037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PWM output toggles between high and low based on the comparison of the register value with the </a:t>
            </a:r>
          </a:p>
          <a:p>
            <a:r>
              <a:rPr lang="en-US" dirty="0"/>
              <a:t>DAC (modulated) value i.e. values calculated with the help of the look up table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Timer1 for ADC Sampling</a:t>
            </a:r>
          </a:p>
          <a:p>
            <a:endParaRPr lang="en-US" dirty="0"/>
          </a:p>
          <a:p>
            <a:r>
              <a:rPr lang="en-US" dirty="0"/>
              <a:t>Timer1 generates an interrupt for ADC sampling with a counter value based on the frequency lookup table:</a:t>
            </a:r>
          </a:p>
          <a:p>
            <a:r>
              <a:rPr lang="en-US" dirty="0"/>
              <a:t>for example the sampling frequency for 3Hz is </a:t>
            </a:r>
            <a:r>
              <a:rPr lang="en-US" dirty="0" err="1"/>
              <a:t>fsample</a:t>
            </a:r>
            <a:r>
              <a:rPr lang="en-US" dirty="0"/>
              <a:t> = 3 * 16 = 48Hz which </a:t>
            </a:r>
          </a:p>
          <a:p>
            <a:r>
              <a:rPr lang="en-US" dirty="0" err="1"/>
              <a:t>approximatley</a:t>
            </a:r>
            <a:r>
              <a:rPr lang="en-US" dirty="0"/>
              <a:t> takes 21us for each interrupt</a:t>
            </a:r>
          </a:p>
          <a:p>
            <a:r>
              <a:rPr lang="en-US" dirty="0"/>
              <a:t>When the interrupt is triggered:</a:t>
            </a:r>
          </a:p>
          <a:p>
            <a:r>
              <a:rPr lang="en-US" dirty="0"/>
              <a:t>ADC conversion is enabled.</a:t>
            </a:r>
          </a:p>
          <a:p>
            <a:r>
              <a:rPr lang="en-US" dirty="0"/>
              <a:t>The duty cycle is also updated at this interrupt</a:t>
            </a:r>
          </a:p>
          <a:p>
            <a:r>
              <a:rPr lang="en-US" dirty="0"/>
              <a:t>Once the conversion is complete, ADC is disabled, and the interrupt flag is cleared.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69E7-FB87-4D6E-93A2-1216A4BAD59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9088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Modulating frequency is the desired output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69E7-FB87-4D6E-93A2-1216A4BAD59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521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D660-E151-4E61-B3A9-9AB16A50BD32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A3AAC-7440-4CFA-80B6-BCD24FBCBF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087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D660-E151-4E61-B3A9-9AB16A50BD32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A3AAC-7440-4CFA-80B6-BCD24FBCBF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083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D660-E151-4E61-B3A9-9AB16A50BD32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A3AAC-7440-4CFA-80B6-BCD24FBCBFE9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8808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D660-E151-4E61-B3A9-9AB16A50BD32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A3AAC-7440-4CFA-80B6-BCD24FBCBF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5711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D660-E151-4E61-B3A9-9AB16A50BD32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A3AAC-7440-4CFA-80B6-BCD24FBCBFE9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1318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D660-E151-4E61-B3A9-9AB16A50BD32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A3AAC-7440-4CFA-80B6-BCD24FBCBF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52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D660-E151-4E61-B3A9-9AB16A50BD32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A3AAC-7440-4CFA-80B6-BCD24FBCBF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975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D660-E151-4E61-B3A9-9AB16A50BD32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A3AAC-7440-4CFA-80B6-BCD24FBCBF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1626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D660-E151-4E61-B3A9-9AB16A50BD32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A3AAC-7440-4CFA-80B6-BCD24FBCBF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3054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D660-E151-4E61-B3A9-9AB16A50BD32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A3AAC-7440-4CFA-80B6-BCD24FBCBF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335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D660-E151-4E61-B3A9-9AB16A50BD32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A3AAC-7440-4CFA-80B6-BCD24FBCBF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957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D660-E151-4E61-B3A9-9AB16A50BD32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A3AAC-7440-4CFA-80B6-BCD24FBCBF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79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D660-E151-4E61-B3A9-9AB16A50BD32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A3AAC-7440-4CFA-80B6-BCD24FBCBF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337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D660-E151-4E61-B3A9-9AB16A50BD32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A3AAC-7440-4CFA-80B6-BCD24FBCBF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62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D660-E151-4E61-B3A9-9AB16A50BD32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A3AAC-7440-4CFA-80B6-BCD24FBCBF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79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A3AAC-7440-4CFA-80B6-BCD24FBCBFE9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D660-E151-4E61-B3A9-9AB16A50BD32}" type="datetimeFigureOut">
              <a:rPr lang="en-IN" smtClean="0"/>
              <a:t>20-12-2024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354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CD660-E151-4E61-B3A9-9AB16A50BD32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C2A3AAC-7440-4CFA-80B6-BCD24FBCBF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950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www.listeninc.com/resources/technical-notes/harmonic-distortion-measurement-the-effects-of-sampling-rate-and-stimulus-frequency-on-the-measured-harmonic-frequency-including-thd-and-rub-buzz/" TargetMode="External"/><Relationship Id="rId5" Type="http://schemas.openxmlformats.org/officeDocument/2006/relationships/hyperlink" Target="https://tikz.net/fourier_series/" TargetMode="External"/><Relationship Id="rId4" Type="http://schemas.openxmlformats.org/officeDocument/2006/relationships/hyperlink" Target="https://dipsingh.github.io/Back-to-basics-communica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s://dipsingh.github.io/Back-to-basics-communication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listeninc.com/resources/technical-notes/harmonic-distortion-measurement-the-effects-of-sampling-rate-and-stimulus-frequency-on-the-measured-harmonic-frequency-including-thd-and-rub-buzz/" TargetMode="Externa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19316-9F4D-52D6-6C51-619614484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337" y="1265314"/>
            <a:ext cx="4299666" cy="324913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600"/>
              <a:t>Signal Generator And Oscilloscope Using MSP430</a:t>
            </a:r>
            <a:endParaRPr lang="en-IN" sz="4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983E5-2C49-02BC-692B-04F70926D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336" y="4514446"/>
            <a:ext cx="4299666" cy="87104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-Adithya Chandrasekaran</a:t>
            </a:r>
            <a:endParaRPr lang="en-IN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C99427B-A97E-40A3-B1FD-4557346C6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7" name="Graphic 6" descr="Processor">
            <a:extLst>
              <a:ext uri="{FF2B5EF4-FFF2-40B4-BE49-F238E27FC236}">
                <a16:creationId xmlns:a16="http://schemas.microsoft.com/office/drawing/2014/main" id="{4AB16755-61DB-92E9-3DB9-3D867150EE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1F01DFFF-9C6F-9CE0-BB5D-18732529F8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188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33"/>
    </mc:Choice>
    <mc:Fallback xmlns="">
      <p:transition spd="slow" advTm="20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550F-3888-18B8-6C56-C7A1FC132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77" y="228600"/>
            <a:ext cx="8632998" cy="740103"/>
          </a:xfrm>
        </p:spPr>
        <p:txBody>
          <a:bodyPr/>
          <a:lstStyle/>
          <a:p>
            <a:r>
              <a:rPr lang="en-US" dirty="0"/>
              <a:t>Example Output Observed On The Scope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09261-D63C-E63F-EC96-769DA0B7A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9290" y="5994072"/>
            <a:ext cx="4401670" cy="34065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Fig: 3Hz Sine wave observed on the scope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64997-B753-F3A3-505A-810E0AB7C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7" y="1190019"/>
            <a:ext cx="8772525" cy="4477962"/>
          </a:xfrm>
          <a:prstGeom prst="rect">
            <a:avLst/>
          </a:prstGeom>
        </p:spPr>
      </p:pic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A4178122-D32E-9DB5-57D1-6624C2F1A4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7483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6"/>
    </mc:Choice>
    <mc:Fallback xmlns="">
      <p:transition spd="slow" advTm="8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B89C-FEEE-F87E-81BE-FCE02C64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 Observed On SerialPlot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9BFEF-14B6-8DC6-9FA2-F98969B4B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96" y="1621421"/>
            <a:ext cx="8909944" cy="3615157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B20FB18F-9265-AB22-6F76-9EF3E4E31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6598" y="5702832"/>
            <a:ext cx="5298140" cy="358588"/>
          </a:xfrm>
        </p:spPr>
        <p:txBody>
          <a:bodyPr anchor="t"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Fig: Trapezoidal wave by varying Amplitude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0BEF0C4A-3E8C-6B02-090F-F331BA11A0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07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1"/>
    </mc:Choice>
    <mc:Fallback xmlns="">
      <p:transition spd="slow" advTm="6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0FFE3-5A88-6073-6969-74B4B417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28428-89F0-03DB-CB8D-7B7EB7796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2283"/>
            <a:ext cx="8596668" cy="4589080"/>
          </a:xfrm>
        </p:spPr>
        <p:txBody>
          <a:bodyPr/>
          <a:lstStyle/>
          <a:p>
            <a:r>
              <a:rPr lang="en-IN" dirty="0">
                <a:hlinkClick r:id="rId4"/>
              </a:rPr>
              <a:t>https://dipsingh.github.io/Back-to-basics-communication/</a:t>
            </a:r>
            <a:endParaRPr lang="en-IN" dirty="0"/>
          </a:p>
          <a:p>
            <a:r>
              <a:rPr lang="en-IN" dirty="0">
                <a:hlinkClick r:id="rId5"/>
              </a:rPr>
              <a:t>https://tikz.net/fourier_series/</a:t>
            </a:r>
            <a:endParaRPr lang="en-IN" dirty="0"/>
          </a:p>
          <a:p>
            <a:r>
              <a:rPr lang="en-IN" dirty="0">
                <a:hlinkClick r:id="rId6"/>
              </a:rPr>
              <a:t>https://www.listeninc.com/resources/technical-notes/harmonic-distortion-measurement-the-effects-of-sampling-rate-and-stimulus-frequency-on-the-measured-harmonic-frequency-including-thd-and-rub-buzz/</a:t>
            </a:r>
            <a:endParaRPr lang="en-IN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9F3B1DDE-825F-DDE3-A125-8E160141F4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521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9"/>
    </mc:Choice>
    <mc:Fallback xmlns="">
      <p:transition spd="slow" advTm="5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66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68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43F944-4AB2-CA0E-D342-0BBA9FAD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THANK YOU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9" name="Audio 48">
            <a:hlinkClick r:id="" action="ppaction://media"/>
            <a:extLst>
              <a:ext uri="{FF2B5EF4-FFF2-40B4-BE49-F238E27FC236}">
                <a16:creationId xmlns:a16="http://schemas.microsoft.com/office/drawing/2014/main" id="{82BCB7A3-600B-1E42-C6E8-5AFA3BC061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3228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8"/>
    </mc:Choice>
    <mc:Fallback xmlns="">
      <p:transition spd="slow" advTm="7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CEBC-395E-1BC4-017B-517F212CD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389" y="259976"/>
            <a:ext cx="4314952" cy="666750"/>
          </a:xfrm>
        </p:spPr>
        <p:txBody>
          <a:bodyPr anchor="ctr">
            <a:normAutofit fontScale="90000"/>
          </a:bodyPr>
          <a:lstStyle/>
          <a:p>
            <a:r>
              <a:rPr lang="en-US" sz="2400" b="1">
                <a:solidFill>
                  <a:schemeClr val="tx1"/>
                </a:solidFill>
              </a:rPr>
              <a:t>Flowchart – Signal Generator User Control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8132C4-1183-5A0C-7DB5-B5CADAD5D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065" y="1276350"/>
            <a:ext cx="4725600" cy="5321674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signal is initialized to generate generates a sine wave of 1Hz and with peak to peak of 1.5V. </a:t>
            </a:r>
          </a:p>
          <a:p>
            <a:r>
              <a:rPr lang="en-US" dirty="0">
                <a:solidFill>
                  <a:schemeClr val="tx1"/>
                </a:solidFill>
              </a:rPr>
              <a:t>Push Buttons from 1-6 are continuously polled to check for any user inputs.</a:t>
            </a:r>
          </a:p>
          <a:p>
            <a:r>
              <a:rPr lang="en-US" dirty="0">
                <a:solidFill>
                  <a:schemeClr val="tx1"/>
                </a:solidFill>
              </a:rPr>
              <a:t>To control the wave generator buttons 1 or 2 can be pressed to go to the next or previous wave. </a:t>
            </a:r>
          </a:p>
          <a:p>
            <a:r>
              <a:rPr lang="en-US" dirty="0">
                <a:solidFill>
                  <a:schemeClr val="tx1"/>
                </a:solidFill>
              </a:rPr>
              <a:t>To increase the frequency button 3 and to decrease frequency button 4 can be pressed</a:t>
            </a:r>
          </a:p>
          <a:p>
            <a:r>
              <a:rPr lang="en-US" dirty="0">
                <a:solidFill>
                  <a:schemeClr val="tx1"/>
                </a:solidFill>
              </a:rPr>
              <a:t>Similarly, to decrease the amplitude button 5 and to increase amplitude button 6 can be pressed</a:t>
            </a:r>
          </a:p>
          <a:p>
            <a:r>
              <a:rPr lang="en-US" dirty="0">
                <a:solidFill>
                  <a:schemeClr val="tx1"/>
                </a:solidFill>
              </a:rPr>
              <a:t>The Output can be observed on the SerialPlot tool.</a:t>
            </a:r>
          </a:p>
        </p:txBody>
      </p:sp>
      <p:pic>
        <p:nvPicPr>
          <p:cNvPr id="10" name="Picture 9" descr="A black and white background with white squares&#10;&#10;Description automatically generated">
            <a:extLst>
              <a:ext uri="{FF2B5EF4-FFF2-40B4-BE49-F238E27FC236}">
                <a16:creationId xmlns:a16="http://schemas.microsoft.com/office/drawing/2014/main" id="{1F3B2DBB-8107-08EE-EAA4-E676ECE20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42" y="146003"/>
            <a:ext cx="3530993" cy="6565994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77797D52-ED5E-9FA3-366D-EBF9C1F93A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410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89"/>
    </mc:Choice>
    <mc:Fallback xmlns="">
      <p:transition spd="slow" advTm="24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5608E-D3E0-C5EF-F215-F008D32A0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EA90-DF28-21DE-1268-62A7E915B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64776"/>
            <a:ext cx="4314952" cy="666750"/>
          </a:xfrm>
        </p:spPr>
        <p:txBody>
          <a:bodyPr anchor="ctr">
            <a:normAutofit fontScale="90000"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Flowchart – Signal Generator And Oscilloscope Working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50AAFE-3C40-626F-3AC8-F67C3A38D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3230" y="1577788"/>
            <a:ext cx="4893735" cy="4563036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Look up tables are used to generate waves, alter frequency and the amplitude.</a:t>
            </a:r>
          </a:p>
          <a:p>
            <a:r>
              <a:rPr lang="en-US" dirty="0">
                <a:solidFill>
                  <a:schemeClr val="tx1"/>
                </a:solidFill>
              </a:rPr>
              <a:t>Timer 0 is configured as a PWM(10KHz), to generate waves (sine, trapezoid or rectangular).</a:t>
            </a:r>
          </a:p>
          <a:p>
            <a:r>
              <a:rPr lang="en-US" dirty="0">
                <a:solidFill>
                  <a:schemeClr val="tx1"/>
                </a:solidFill>
              </a:rPr>
              <a:t>Timer 1 is used to generate the frequency of the wave and to perform ADC sampling at the same frequency.</a:t>
            </a:r>
          </a:p>
          <a:p>
            <a:r>
              <a:rPr lang="en-US" dirty="0">
                <a:solidFill>
                  <a:schemeClr val="tx1"/>
                </a:solidFill>
              </a:rPr>
              <a:t>To generate a wave, we iterate from 0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position to the 15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position in the lookup table. This value is updated each time a timer 1 interrupt is generated.</a:t>
            </a:r>
          </a:p>
          <a:p>
            <a:r>
              <a:rPr lang="en-US" dirty="0">
                <a:solidFill>
                  <a:schemeClr val="tx1"/>
                </a:solidFill>
              </a:rPr>
              <a:t>Timer 1 interrupt occurs at the frequency chosen by the user. The output wave can be observed both in the oscilloscope and the serial interface.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E608DD95-DC4C-289D-2791-CBD8EC8446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990C04-80DE-FA79-11DB-0EA5CF86D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65" y="436459"/>
            <a:ext cx="4818988" cy="598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9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52"/>
    </mc:Choice>
    <mc:Fallback xmlns="">
      <p:transition spd="slow" advTm="71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E070-9A58-DC00-E684-85174949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332195" cy="708212"/>
          </a:xfrm>
        </p:spPr>
        <p:txBody>
          <a:bodyPr/>
          <a:lstStyle/>
          <a:p>
            <a:r>
              <a:rPr lang="en-US"/>
              <a:t>Functional Block Diagram</a:t>
            </a:r>
            <a:endParaRPr lang="en-IN" dirty="0"/>
          </a:p>
        </p:txBody>
      </p:sp>
      <p:pic>
        <p:nvPicPr>
          <p:cNvPr id="9" name="Picture 8" descr="A black background with white rectangles and black text&#10;&#10;Description automatically generated">
            <a:extLst>
              <a:ext uri="{FF2B5EF4-FFF2-40B4-BE49-F238E27FC236}">
                <a16:creationId xmlns:a16="http://schemas.microsoft.com/office/drawing/2014/main" id="{F6B288B8-1142-8A18-262A-10BB51A5C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53" y="1798933"/>
            <a:ext cx="9247192" cy="3086832"/>
          </a:xfrm>
          <a:prstGeom prst="rect">
            <a:avLst/>
          </a:prstGeom>
        </p:spPr>
      </p:pic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C612D575-A974-519D-0B22-A4407EED33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88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71"/>
    </mc:Choice>
    <mc:Fallback xmlns="">
      <p:transition spd="slow" advTm="30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C75BBE-72CE-85F7-3B22-8042C463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Theoretical Explanation</a:t>
            </a:r>
            <a:endParaRPr lang="en-IN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C7100-BB58-9DA6-A865-751A376D5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023" y="1398495"/>
            <a:ext cx="9368117" cy="4787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/>
          </a:p>
          <a:p>
            <a:r>
              <a:rPr lang="en-IN"/>
              <a:t>A square wave can be represented by the sum of the DC value and the sum of all sine harmonics and can be represented by: </a:t>
            </a:r>
          </a:p>
          <a:p>
            <a:endParaRPr lang="en-IN">
              <a:effectLst/>
            </a:endParaRPr>
          </a:p>
          <a:p>
            <a:endParaRPr lang="en-IN"/>
          </a:p>
          <a:p>
            <a:endParaRPr lang="en-IN">
              <a:effectLst/>
            </a:endParaRPr>
          </a:p>
          <a:p>
            <a:endParaRPr lang="en-IN"/>
          </a:p>
          <a:p>
            <a:endParaRPr lang="en-IN">
              <a:effectLst/>
            </a:endParaRPr>
          </a:p>
          <a:p>
            <a:endParaRPr lang="en-IN"/>
          </a:p>
          <a:p>
            <a:endParaRPr lang="en-IN">
              <a:effectLst/>
            </a:endParaRPr>
          </a:p>
          <a:p>
            <a:endParaRPr lang="en-IN"/>
          </a:p>
          <a:p>
            <a:r>
              <a:rPr lang="en-IN">
                <a:effectLst/>
              </a:rPr>
              <a:t>In the code the switching frequency is 10khz and we observe a ~1.5V DC shift as the PWM ranges (~0V- 3V)</a:t>
            </a:r>
          </a:p>
          <a:p>
            <a:endParaRPr lang="en-IN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E0A91DD-2361-217F-06E8-6D2C10E6E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542" y="3045245"/>
            <a:ext cx="7173110" cy="188127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003298D-5D4C-2BC8-A76E-731E157E43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356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65"/>
    </mc:Choice>
    <mc:Fallback xmlns="">
      <p:transition spd="slow" advTm="24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CF4C71-0A07-881C-C115-6E981C1EF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549" y="5044140"/>
            <a:ext cx="8759825" cy="854635"/>
          </a:xfrm>
        </p:spPr>
        <p:txBody>
          <a:bodyPr/>
          <a:lstStyle/>
          <a:p>
            <a:r>
              <a:rPr lang="en-IN" dirty="0"/>
              <a:t>Figure : Visualisation of square wave being the sum of infinite sine harmonics. </a:t>
            </a:r>
            <a:r>
              <a:rPr lang="en-IN" dirty="0">
                <a:hlinkClick r:id="rId4"/>
              </a:rPr>
              <a:t>Image source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B0EA57-7418-A0E8-FFDD-2C44B461FE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3" y="749666"/>
            <a:ext cx="8853558" cy="390436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B44CEA5-E4C3-0B2A-6A10-7CFBBECF98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8709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46"/>
    </mc:Choice>
    <mc:Fallback xmlns="">
      <p:transition spd="slow" advTm="13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ADA6-D486-86BD-F025-EE7304572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6141"/>
          </a:xfrm>
        </p:spPr>
        <p:txBody>
          <a:bodyPr/>
          <a:lstStyle/>
          <a:p>
            <a:r>
              <a:rPr lang="en-US" dirty="0"/>
              <a:t>Theoretical Explanation Continued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8DA02-AEFC-D00B-9ECB-7F1C7D46A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5742"/>
            <a:ext cx="8789396" cy="609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modulating frequency (desired frequency that we want at the output) has the sine wave along with its harmonics and can be</a:t>
            </a:r>
            <a:r>
              <a:rPr lang="en-IN" dirty="0"/>
              <a:t> represented as: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40C89-CE81-E13B-3D64-94CEC5EE6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268" y="2124922"/>
            <a:ext cx="7162800" cy="1644004"/>
          </a:xfrm>
          <a:prstGeom prst="rect">
            <a:avLst/>
          </a:prstGeom>
        </p:spPr>
      </p:pic>
      <p:pic>
        <p:nvPicPr>
          <p:cNvPr id="7" name="Picture 6" descr="A graph of frequency and frequency&#10;&#10;Description automatically generated">
            <a:extLst>
              <a:ext uri="{FF2B5EF4-FFF2-40B4-BE49-F238E27FC236}">
                <a16:creationId xmlns:a16="http://schemas.microsoft.com/office/drawing/2014/main" id="{1A6BF70F-0651-04B2-1357-2E77FED373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4039534"/>
            <a:ext cx="3238500" cy="2159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2050E5-DC43-94A1-F3F1-A78DE5981A9B}"/>
              </a:ext>
            </a:extLst>
          </p:cNvPr>
          <p:cNvSpPr txBox="1">
            <a:spLocks/>
          </p:cNvSpPr>
          <p:nvPr/>
        </p:nvSpPr>
        <p:spPr>
          <a:xfrm>
            <a:off x="3415929" y="6198534"/>
            <a:ext cx="7009645" cy="373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Figure: All the harmonics is represented using the above plot</a:t>
            </a:r>
            <a:br>
              <a:rPr lang="en-US" dirty="0"/>
            </a:br>
            <a:r>
              <a:rPr lang="en-US" dirty="0">
                <a:hlinkClick r:id="rId7"/>
              </a:rPr>
              <a:t>Image source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D1F26B4-D039-4640-81D4-E143346D2C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992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20"/>
    </mc:Choice>
    <mc:Fallback xmlns="">
      <p:transition spd="slow" advTm="27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017F-00B3-1379-A828-5533C3985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353"/>
          </a:xfrm>
        </p:spPr>
        <p:txBody>
          <a:bodyPr/>
          <a:lstStyle/>
          <a:p>
            <a:r>
              <a:rPr lang="en-US" dirty="0"/>
              <a:t>Theoretical Explanation Continued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CFDA3-278E-7A24-6073-CB8EAA687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9624"/>
            <a:ext cx="8809566" cy="5354076"/>
          </a:xfrm>
        </p:spPr>
        <p:txBody>
          <a:bodyPr>
            <a:normAutofit/>
          </a:bodyPr>
          <a:lstStyle/>
          <a:p>
            <a:r>
              <a:rPr lang="en-IN" dirty="0"/>
              <a:t>Finally our sine PWM has the following components, i.e., the DC voltage, the harmonic components of the PWM (switching frequency) and modulating frequency with its harmonics.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Similarly we can construct the equation for trapezoidal wave and sine wave which would look like 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B90E3-A55D-92C3-F3C4-915D11153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0" y="2526725"/>
            <a:ext cx="6238875" cy="1258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C518ED-906D-7ABD-5FE9-21B929A9F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499" y="4677976"/>
            <a:ext cx="6429375" cy="15808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7B8C449-307B-626C-8C35-A5676D045D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6232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52"/>
    </mc:Choice>
    <mc:Fallback xmlns="">
      <p:transition spd="slow" advTm="35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397A-4BC9-104D-72FF-9D0B2A8C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476191" cy="914400"/>
          </a:xfrm>
        </p:spPr>
        <p:txBody>
          <a:bodyPr/>
          <a:lstStyle/>
          <a:p>
            <a:r>
              <a:rPr lang="en-US" dirty="0"/>
              <a:t>Filter Input and output and ADC</a:t>
            </a:r>
            <a:endParaRPr lang="en-IN" dirty="0"/>
          </a:p>
        </p:txBody>
      </p:sp>
      <p:pic>
        <p:nvPicPr>
          <p:cNvPr id="17" name="Picture 16" descr="A diagram of a circuit&#10;&#10;Description automatically generated">
            <a:extLst>
              <a:ext uri="{FF2B5EF4-FFF2-40B4-BE49-F238E27FC236}">
                <a16:creationId xmlns:a16="http://schemas.microsoft.com/office/drawing/2014/main" id="{23D45F90-1BA0-4280-6FFB-199FC7115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2" y="1200150"/>
            <a:ext cx="6650390" cy="2285208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A4A7EAC-121B-E685-C91D-856745417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052" y="3429000"/>
            <a:ext cx="5198173" cy="45751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Figure: Op Amp circuit to which the sine/ trapezoid/ rectangular PWM is fed </a:t>
            </a:r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1116EA-EF7D-9788-BEEE-B3E9D3B5E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088" y="3962565"/>
            <a:ext cx="3379382" cy="1852812"/>
          </a:xfrm>
          <a:prstGeom prst="rect">
            <a:avLst/>
          </a:prstGeom>
        </p:spPr>
      </p:pic>
      <p:sp>
        <p:nvSpPr>
          <p:cNvPr id="22" name="Content Placeholder 18">
            <a:extLst>
              <a:ext uri="{FF2B5EF4-FFF2-40B4-BE49-F238E27FC236}">
                <a16:creationId xmlns:a16="http://schemas.microsoft.com/office/drawing/2014/main" id="{4BD04471-6703-4A9D-A0A5-48D4A662E314}"/>
              </a:ext>
            </a:extLst>
          </p:cNvPr>
          <p:cNvSpPr txBox="1">
            <a:spLocks/>
          </p:cNvSpPr>
          <p:nvPr/>
        </p:nvSpPr>
        <p:spPr>
          <a:xfrm>
            <a:off x="1599532" y="5891429"/>
            <a:ext cx="6650390" cy="4617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Figure: Filtered DAC output (only modulated signal is extracted) can be sampled by an ADC to be plotted in a serial interface</a:t>
            </a:r>
            <a:endParaRPr lang="en-IN" dirty="0"/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D4EC53DE-C1A0-D3F8-943B-5FDA09E3EC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85395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10"/>
    </mc:Choice>
    <mc:Fallback>
      <p:transition spd="slow" advTm="43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1942</TotalTime>
  <Words>682</Words>
  <Application>Microsoft Office PowerPoint</Application>
  <PresentationFormat>Widescreen</PresentationFormat>
  <Paragraphs>77</Paragraphs>
  <Slides>13</Slides>
  <Notes>4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Trebuchet MS</vt:lpstr>
      <vt:lpstr>Wingdings 3</vt:lpstr>
      <vt:lpstr>Facet</vt:lpstr>
      <vt:lpstr>Signal Generator And Oscilloscope Using MSP430</vt:lpstr>
      <vt:lpstr>Flowchart – Signal Generator User Control</vt:lpstr>
      <vt:lpstr>Flowchart – Signal Generator And Oscilloscope Working</vt:lpstr>
      <vt:lpstr>Functional Block Diagram</vt:lpstr>
      <vt:lpstr>Theoretical Explanation</vt:lpstr>
      <vt:lpstr>PowerPoint Presentation</vt:lpstr>
      <vt:lpstr>Theoretical Explanation Continued </vt:lpstr>
      <vt:lpstr>Theoretical Explanation Continued </vt:lpstr>
      <vt:lpstr>Filter Input and output and ADC</vt:lpstr>
      <vt:lpstr>Example Output Observed On The Scope</vt:lpstr>
      <vt:lpstr>Example Output Observed On SerialPlot</vt:lpstr>
      <vt:lpstr>References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Adithya C</dc:creator>
  <cp:lastModifiedBy>ADITHYA C</cp:lastModifiedBy>
  <cp:revision>4</cp:revision>
  <dcterms:created xsi:type="dcterms:W3CDTF">2024-12-18T12:47:38Z</dcterms:created>
  <dcterms:modified xsi:type="dcterms:W3CDTF">2024-12-20T03:30:27Z</dcterms:modified>
</cp:coreProperties>
</file>